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77" r:id="rId2"/>
    <p:sldId id="362" r:id="rId3"/>
    <p:sldId id="363" r:id="rId4"/>
    <p:sldId id="366" r:id="rId5"/>
    <p:sldId id="367" r:id="rId6"/>
    <p:sldId id="374" r:id="rId7"/>
    <p:sldId id="373" r:id="rId8"/>
    <p:sldId id="378" r:id="rId9"/>
    <p:sldId id="364" r:id="rId10"/>
    <p:sldId id="377" r:id="rId11"/>
    <p:sldId id="286" r:id="rId12"/>
    <p:sldId id="289" r:id="rId13"/>
    <p:sldId id="292" r:id="rId14"/>
    <p:sldId id="285" r:id="rId15"/>
    <p:sldId id="293" r:id="rId16"/>
    <p:sldId id="411" r:id="rId17"/>
    <p:sldId id="412" r:id="rId18"/>
    <p:sldId id="371" r:id="rId19"/>
    <p:sldId id="413" r:id="rId20"/>
    <p:sldId id="325" r:id="rId21"/>
    <p:sldId id="329" r:id="rId22"/>
    <p:sldId id="316" r:id="rId23"/>
    <p:sldId id="306" r:id="rId24"/>
    <p:sldId id="321" r:id="rId25"/>
    <p:sldId id="415" r:id="rId26"/>
    <p:sldId id="387" r:id="rId27"/>
    <p:sldId id="386" r:id="rId28"/>
    <p:sldId id="326" r:id="rId29"/>
    <p:sldId id="323" r:id="rId30"/>
    <p:sldId id="322" r:id="rId31"/>
    <p:sldId id="328" r:id="rId32"/>
    <p:sldId id="388" r:id="rId33"/>
    <p:sldId id="396" r:id="rId34"/>
    <p:sldId id="390" r:id="rId35"/>
    <p:sldId id="391" r:id="rId36"/>
    <p:sldId id="392" r:id="rId37"/>
    <p:sldId id="307" r:id="rId38"/>
    <p:sldId id="309" r:id="rId39"/>
    <p:sldId id="393" r:id="rId40"/>
    <p:sldId id="308" r:id="rId41"/>
    <p:sldId id="332" r:id="rId42"/>
    <p:sldId id="417" r:id="rId43"/>
    <p:sldId id="416" r:id="rId44"/>
    <p:sldId id="414" r:id="rId45"/>
    <p:sldId id="410" r:id="rId46"/>
    <p:sldId id="409" r:id="rId47"/>
    <p:sldId id="406" r:id="rId48"/>
    <p:sldId id="408" r:id="rId49"/>
    <p:sldId id="407" r:id="rId50"/>
    <p:sldId id="405" r:id="rId51"/>
    <p:sldId id="404" r:id="rId52"/>
    <p:sldId id="399" r:id="rId53"/>
    <p:sldId id="398" r:id="rId54"/>
    <p:sldId id="395" r:id="rId55"/>
    <p:sldId id="394" r:id="rId56"/>
    <p:sldId id="353" r:id="rId57"/>
    <p:sldId id="351" r:id="rId58"/>
    <p:sldId id="352" r:id="rId59"/>
    <p:sldId id="375" r:id="rId60"/>
    <p:sldId id="379" r:id="rId61"/>
    <p:sldId id="380" r:id="rId62"/>
  </p:sldIdLst>
  <p:sldSz cx="9144000" cy="6858000" type="screen4x3"/>
  <p:notesSz cx="7077075" cy="9382125"/>
  <p:defaultTextStyle>
    <a:defPPr>
      <a:defRPr lang="en-US"/>
    </a:defPPr>
    <a:lvl1pPr algn="l" rtl="0" fontAlgn="base">
      <a:spcBef>
        <a:spcPct val="0"/>
      </a:spcBef>
      <a:spcAft>
        <a:spcPct val="0"/>
      </a:spcAft>
      <a:defRPr sz="3200" b="1" kern="1200">
        <a:solidFill>
          <a:schemeClr val="bg1"/>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charset="0"/>
        <a:ea typeface="+mn-ea"/>
        <a:cs typeface="+mn-cs"/>
      </a:defRPr>
    </a:lvl2pPr>
    <a:lvl3pPr marL="914400" algn="l" rtl="0" fontAlgn="base">
      <a:spcBef>
        <a:spcPct val="0"/>
      </a:spcBef>
      <a:spcAft>
        <a:spcPct val="0"/>
      </a:spcAft>
      <a:defRPr sz="3200" b="1" kern="1200">
        <a:solidFill>
          <a:schemeClr val="bg1"/>
        </a:solidFill>
        <a:latin typeface="Arial" charset="0"/>
        <a:ea typeface="+mn-ea"/>
        <a:cs typeface="+mn-cs"/>
      </a:defRPr>
    </a:lvl3pPr>
    <a:lvl4pPr marL="1371600" algn="l" rtl="0" fontAlgn="base">
      <a:spcBef>
        <a:spcPct val="0"/>
      </a:spcBef>
      <a:spcAft>
        <a:spcPct val="0"/>
      </a:spcAft>
      <a:defRPr sz="3200" b="1" kern="1200">
        <a:solidFill>
          <a:schemeClr val="bg1"/>
        </a:solidFill>
        <a:latin typeface="Arial" charset="0"/>
        <a:ea typeface="+mn-ea"/>
        <a:cs typeface="+mn-cs"/>
      </a:defRPr>
    </a:lvl4pPr>
    <a:lvl5pPr marL="1828800" algn="l" rtl="0" fontAlgn="base">
      <a:spcBef>
        <a:spcPct val="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FEB39C"/>
    <a:srgbClr val="FF7D2D"/>
    <a:srgbClr val="EAEAE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00" autoAdjust="0"/>
    <p:restoredTop sz="82951" autoAdjust="0"/>
  </p:normalViewPr>
  <p:slideViewPr>
    <p:cSldViewPr showGuides="1">
      <p:cViewPr>
        <p:scale>
          <a:sx n="60" d="100"/>
          <a:sy n="60" d="100"/>
        </p:scale>
        <p:origin x="-826" y="-245"/>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95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pPr>
              <a:defRPr/>
            </a:pPr>
            <a:fld id="{88624834-E15D-42B6-ABD4-8723A08C22D4}" type="datetimeFigureOut">
              <a:rPr lang="en-US"/>
              <a:pPr>
                <a:defRPr/>
              </a:pPr>
              <a:t>8/14/2008</a:t>
            </a:fld>
            <a:endParaRPr lang="en-US"/>
          </a:p>
        </p:txBody>
      </p:sp>
      <p:sp>
        <p:nvSpPr>
          <p:cNvPr id="4" name="Footer Placeholder 3"/>
          <p:cNvSpPr>
            <a:spLocks noGrp="1"/>
          </p:cNvSpPr>
          <p:nvPr>
            <p:ph type="ftr" sz="quarter" idx="2"/>
          </p:nvPr>
        </p:nvSpPr>
        <p:spPr>
          <a:xfrm>
            <a:off x="0" y="8910638"/>
            <a:ext cx="3067050" cy="469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438" y="8910638"/>
            <a:ext cx="3067050" cy="469900"/>
          </a:xfrm>
          <a:prstGeom prst="rect">
            <a:avLst/>
          </a:prstGeom>
        </p:spPr>
        <p:txBody>
          <a:bodyPr vert="horz" lIns="91440" tIns="45720" rIns="91440" bIns="45720" rtlCol="0" anchor="b"/>
          <a:lstStyle>
            <a:lvl1pPr algn="r">
              <a:defRPr sz="1200"/>
            </a:lvl1pPr>
          </a:lstStyle>
          <a:p>
            <a:pPr>
              <a:defRPr/>
            </a:pPr>
            <a:fld id="{A62DBA60-0B59-4011-B87A-957B205F53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b="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93800" y="703263"/>
            <a:ext cx="4689475" cy="35179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8025" y="4456113"/>
            <a:ext cx="5661025" cy="42227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b="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4008438"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b="0">
                <a:solidFill>
                  <a:schemeClr val="tx1"/>
                </a:solidFill>
              </a:defRPr>
            </a:lvl1pPr>
          </a:lstStyle>
          <a:p>
            <a:pPr>
              <a:defRPr/>
            </a:pPr>
            <a:fld id="{90F83FD9-B959-40EE-9869-6029D3BBFD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t>It is tempting to link the Lake Superior Syncline to the downward folded rocks of the Michigan Basin, …</a:t>
            </a:r>
          </a:p>
        </p:txBody>
      </p:sp>
      <p:sp>
        <p:nvSpPr>
          <p:cNvPr id="126980" name="Slide Number Placeholder 3"/>
          <p:cNvSpPr>
            <a:spLocks noGrp="1"/>
          </p:cNvSpPr>
          <p:nvPr>
            <p:ph type="sldNum" sz="quarter" idx="5"/>
          </p:nvPr>
        </p:nvSpPr>
        <p:spPr>
          <a:noFill/>
        </p:spPr>
        <p:txBody>
          <a:bodyPr/>
          <a:lstStyle/>
          <a:p>
            <a:fld id="{9CC92504-94BF-4CC1-B4DB-1BB3EDF20DF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dirty="0" smtClean="0"/>
              <a:t>During the interval when the rift was volcanically active, or shortly thereafter while those</a:t>
            </a:r>
            <a:r>
              <a:rPr lang="en-US" baseline="0" dirty="0" smtClean="0"/>
              <a:t> rocks were still warm</a:t>
            </a:r>
            <a:r>
              <a:rPr lang="en-US" dirty="0" smtClean="0"/>
              <a:t>, native copper deposits where emplaced.</a:t>
            </a:r>
          </a:p>
        </p:txBody>
      </p:sp>
      <p:sp>
        <p:nvSpPr>
          <p:cNvPr id="136196" name="Slide Number Placeholder 3"/>
          <p:cNvSpPr>
            <a:spLocks noGrp="1"/>
          </p:cNvSpPr>
          <p:nvPr>
            <p:ph type="sldNum" sz="quarter" idx="5"/>
          </p:nvPr>
        </p:nvSpPr>
        <p:spPr>
          <a:noFill/>
        </p:spPr>
        <p:txBody>
          <a:bodyPr/>
          <a:lstStyle/>
          <a:p>
            <a:fld id="{20295A92-0B81-4C7C-BBC4-94092EA3F8E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The term native here implies that the copper is not compounded with any other element. Virtually pure copper is often found filling the amygdules …</a:t>
            </a:r>
          </a:p>
        </p:txBody>
      </p:sp>
      <p:sp>
        <p:nvSpPr>
          <p:cNvPr id="137220" name="Slide Number Placeholder 3"/>
          <p:cNvSpPr>
            <a:spLocks noGrp="1"/>
          </p:cNvSpPr>
          <p:nvPr>
            <p:ph type="sldNum" sz="quarter" idx="5"/>
          </p:nvPr>
        </p:nvSpPr>
        <p:spPr>
          <a:noFill/>
        </p:spPr>
        <p:txBody>
          <a:bodyPr/>
          <a:lstStyle/>
          <a:p>
            <a:fld id="{E15CE854-7B06-4251-9A46-68A7F3C5208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dirty="0" smtClean="0"/>
              <a:t>… or just about any crack or pore in the basalt or conglomerate.</a:t>
            </a:r>
          </a:p>
        </p:txBody>
      </p:sp>
      <p:sp>
        <p:nvSpPr>
          <p:cNvPr id="138244" name="Slide Number Placeholder 3"/>
          <p:cNvSpPr>
            <a:spLocks noGrp="1"/>
          </p:cNvSpPr>
          <p:nvPr>
            <p:ph type="sldNum" sz="quarter" idx="5"/>
          </p:nvPr>
        </p:nvSpPr>
        <p:spPr>
          <a:noFill/>
        </p:spPr>
        <p:txBody>
          <a:bodyPr/>
          <a:lstStyle/>
          <a:p>
            <a:fld id="{6BBF6088-2605-430A-A9F9-B847C3F06ED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dirty="0" smtClean="0"/>
              <a:t>Some of the largest native copper masses ever found were mined from Isle Royale mostly in the 1870’s</a:t>
            </a:r>
            <a:r>
              <a:rPr lang="en-US" baseline="0" dirty="0" smtClean="0"/>
              <a:t> …</a:t>
            </a:r>
            <a:endParaRPr lang="en-US" dirty="0" smtClean="0"/>
          </a:p>
        </p:txBody>
      </p:sp>
      <p:sp>
        <p:nvSpPr>
          <p:cNvPr id="139268" name="Slide Number Placeholder 3"/>
          <p:cNvSpPr>
            <a:spLocks noGrp="1"/>
          </p:cNvSpPr>
          <p:nvPr>
            <p:ph type="sldNum" sz="quarter" idx="5"/>
          </p:nvPr>
        </p:nvSpPr>
        <p:spPr>
          <a:noFill/>
        </p:spPr>
        <p:txBody>
          <a:bodyPr/>
          <a:lstStyle/>
          <a:p>
            <a:fld id="{E6161F8E-8C59-4D24-883E-6559F1CF656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dirty="0" smtClean="0"/>
              <a:t>…. as well as several museum quality specimens that illustrate copper’s crystal habit and …</a:t>
            </a:r>
          </a:p>
        </p:txBody>
      </p:sp>
      <p:sp>
        <p:nvSpPr>
          <p:cNvPr id="140292" name="Slide Number Placeholder 3"/>
          <p:cNvSpPr>
            <a:spLocks noGrp="1"/>
          </p:cNvSpPr>
          <p:nvPr>
            <p:ph type="sldNum" sz="quarter" idx="5"/>
          </p:nvPr>
        </p:nvSpPr>
        <p:spPr>
          <a:noFill/>
        </p:spPr>
        <p:txBody>
          <a:bodyPr/>
          <a:lstStyle/>
          <a:p>
            <a:fld id="{1149BD6E-8F3B-46D5-B65A-2C11D11BB7A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dirty="0" smtClean="0"/>
              <a:t>… variable forms.</a:t>
            </a:r>
          </a:p>
        </p:txBody>
      </p:sp>
      <p:sp>
        <p:nvSpPr>
          <p:cNvPr id="141316" name="Slide Number Placeholder 3"/>
          <p:cNvSpPr>
            <a:spLocks noGrp="1"/>
          </p:cNvSpPr>
          <p:nvPr>
            <p:ph type="sldNum" sz="quarter" idx="5"/>
          </p:nvPr>
        </p:nvSpPr>
        <p:spPr>
          <a:noFill/>
        </p:spPr>
        <p:txBody>
          <a:bodyPr/>
          <a:lstStyle/>
          <a:p>
            <a:fld id="{79953C07-B082-4E3C-A96E-0D899E4DB3E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no single theory</a:t>
            </a:r>
            <a:r>
              <a:rPr lang="en-US" baseline="0" dirty="0" smtClean="0"/>
              <a:t> for the origin of the copper deposits has been universally accepted, most involve the action of circulating hydrothermal solutions.  These either brought copper-bearing solutions towards the surface from crystallizing magma at depth or leached the copper from the basalts themselves and re-precipitated it in pore spaces where the hydrothermal solutions cooled.</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a:t>
            </a:r>
            <a:r>
              <a:rPr lang="en-US" baseline="0" dirty="0" smtClean="0"/>
              <a:t> the Paleozoic, Mesozoic and Cenozoic the area was tectonically inactive and underwent a prolonged period of erosion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which essentially peneplaned</a:t>
            </a:r>
            <a:r>
              <a:rPr lang="en-US" baseline="0" dirty="0" smtClean="0"/>
              <a:t> the region. During the Pleistocene epoch, thick continental glaciers extended from Canada across this area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to as far south as central</a:t>
            </a:r>
            <a:r>
              <a:rPr lang="en-US" baseline="0" dirty="0" smtClean="0"/>
              <a:t> Illinois.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dirty="0" smtClean="0"/>
              <a:t>… but the age of folding in the Michigan Basin is Paleozoic rather than Proterozoic and </a:t>
            </a:r>
            <a:r>
              <a:rPr lang="en-US" dirty="0" smtClean="0"/>
              <a:t>the style </a:t>
            </a:r>
            <a:r>
              <a:rPr lang="en-US" dirty="0" smtClean="0"/>
              <a:t>of deformation is different too. The bulls-eye pattern of rock ages indicates a bowl-like structure for the Michigan Basin …</a:t>
            </a:r>
          </a:p>
        </p:txBody>
      </p:sp>
      <p:sp>
        <p:nvSpPr>
          <p:cNvPr id="128004" name="Slide Number Placeholder 3"/>
          <p:cNvSpPr>
            <a:spLocks noGrp="1"/>
          </p:cNvSpPr>
          <p:nvPr>
            <p:ph type="sldNum" sz="quarter" idx="5"/>
          </p:nvPr>
        </p:nvSpPr>
        <p:spPr>
          <a:noFill/>
        </p:spPr>
        <p:txBody>
          <a:bodyPr/>
          <a:lstStyle/>
          <a:p>
            <a:fld id="{2C316534-FD5F-443C-9DF8-4FD940285B1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direction in which the continental ice sheets moved across Isle Royale</a:t>
            </a:r>
            <a:r>
              <a:rPr lang="en-US" baseline="0" dirty="0" smtClean="0"/>
              <a:t> </a:t>
            </a:r>
            <a:r>
              <a:rPr lang="en-US" dirty="0" smtClean="0"/>
              <a:t>was almost exactly parallel to the strike</a:t>
            </a:r>
            <a:r>
              <a:rPr lang="en-US" baseline="0" dirty="0" smtClean="0"/>
              <a:t> of the Proterozoic basalts and conglomerate there.</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glacial erosion enhanced the island’s preexisting grain.</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numerous places</a:t>
            </a:r>
            <a:r>
              <a:rPr lang="en-US" baseline="0" dirty="0" smtClean="0"/>
              <a:t> on the island where one can </a:t>
            </a:r>
            <a:r>
              <a:rPr lang="en-US" baseline="0" dirty="0" smtClean="0"/>
              <a:t>see where </a:t>
            </a:r>
            <a:r>
              <a:rPr lang="en-US" baseline="0" dirty="0" smtClean="0"/>
              <a:t>glacial action has polished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or grooved</a:t>
            </a:r>
            <a:r>
              <a:rPr lang="en-US" baseline="0" dirty="0" smtClean="0"/>
              <a:t> rock surfaces.</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glaciers move across</a:t>
            </a:r>
            <a:r>
              <a:rPr lang="en-US" baseline="0" dirty="0" smtClean="0"/>
              <a:t> resistant rocks, asymmetrical ridges form because abrasion occurs on the side of ridge from whence the glacier comes (Stoss side), whereas ice plucking occurs on the Lee side. Such ridges are called Roche </a:t>
            </a:r>
            <a:r>
              <a:rPr lang="en-US" baseline="0" dirty="0" err="1" smtClean="0"/>
              <a:t>Moutonnée</a:t>
            </a:r>
            <a:r>
              <a:rPr lang="en-US" baseline="0" dirty="0" smtClean="0"/>
              <a:t> (rock sheep)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because they resemble</a:t>
            </a:r>
            <a:r>
              <a:rPr lang="en-US" baseline="0" dirty="0" smtClean="0"/>
              <a:t> sleeping sheep.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Supposedly Roche Moutonnees formed along the most resistant lava flows of Isle Royale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3650FDE-8932-44E7-B54A-56827F50A7A5}" type="slidenum">
              <a:rPr lang="en-US" smtClean="0"/>
              <a:pPr/>
              <a:t>27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dirty="0" smtClean="0"/>
              <a:t>… but I could find no obvious</a:t>
            </a:r>
            <a:r>
              <a:rPr lang="en-US" baseline="0" dirty="0" smtClean="0"/>
              <a:t> examples.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Drumlins</a:t>
            </a:r>
            <a:r>
              <a:rPr lang="en-US" baseline="0" dirty="0" smtClean="0"/>
              <a:t> are a</a:t>
            </a:r>
            <a:r>
              <a:rPr lang="en-US" dirty="0" smtClean="0"/>
              <a:t>nother </a:t>
            </a:r>
            <a:r>
              <a:rPr lang="en-US" baseline="0" dirty="0" smtClean="0"/>
              <a:t>glacial landform which is alleged to exist on Isle Royale. Although they abound in nearby Wisconsin, again I could find no Isle Royale examples to show you.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form in</a:t>
            </a:r>
            <a:r>
              <a:rPr lang="en-US" baseline="0" dirty="0" smtClean="0"/>
              <a:t> </a:t>
            </a:r>
            <a:r>
              <a:rPr lang="en-US" dirty="0" smtClean="0"/>
              <a:t>unconsolidated</a:t>
            </a:r>
            <a:r>
              <a:rPr lang="en-US" baseline="0" dirty="0" smtClean="0"/>
              <a:t> material - not rock, and they have the opposite asymmetry as Roche Moutonnees. The lee slope here is </a:t>
            </a:r>
            <a:r>
              <a:rPr lang="en-US" baseline="0" dirty="0" smtClean="0"/>
              <a:t>gentler.</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dirty="0" smtClean="0"/>
              <a:t>... whereas the Lake Superior Syncline is more like a long trough.</a:t>
            </a:r>
          </a:p>
        </p:txBody>
      </p:sp>
      <p:sp>
        <p:nvSpPr>
          <p:cNvPr id="129028" name="Slide Number Placeholder 3"/>
          <p:cNvSpPr>
            <a:spLocks noGrp="1"/>
          </p:cNvSpPr>
          <p:nvPr>
            <p:ph type="sldNum" sz="quarter" idx="5"/>
          </p:nvPr>
        </p:nvSpPr>
        <p:spPr>
          <a:noFill/>
        </p:spPr>
        <p:txBody>
          <a:bodyPr/>
          <a:lstStyle/>
          <a:p>
            <a:fld id="{CC66A29B-D9FA-4738-9396-25524158237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 the generally solitary</a:t>
            </a:r>
            <a:r>
              <a:rPr lang="en-US" baseline="0" dirty="0" smtClean="0"/>
              <a:t> Roche Moutonnees, drumlins</a:t>
            </a:r>
            <a:r>
              <a:rPr lang="en-US" dirty="0" smtClean="0"/>
              <a:t> typically occur</a:t>
            </a:r>
            <a:r>
              <a:rPr lang="en-US" baseline="0" dirty="0" smtClean="0"/>
              <a:t> in clusters.</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glaciers</a:t>
            </a:r>
            <a:r>
              <a:rPr lang="en-US" baseline="0" dirty="0" smtClean="0"/>
              <a:t> where the dominant erosional agent which shaped the island, its shorelines were </a:t>
            </a:r>
            <a:r>
              <a:rPr lang="en-US" baseline="0" dirty="0" smtClean="0"/>
              <a:t>significantly modified </a:t>
            </a:r>
            <a:r>
              <a:rPr lang="en-US" baseline="0" dirty="0" smtClean="0"/>
              <a:t>by wave action.</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r>
              <a:rPr lang="en-US" baseline="0" dirty="0" smtClean="0"/>
              <a:t> there </a:t>
            </a:r>
            <a:r>
              <a:rPr lang="en-US" u="sng" baseline="0" dirty="0" smtClean="0"/>
              <a:t>is</a:t>
            </a:r>
            <a:r>
              <a:rPr lang="en-US" baseline="0" dirty="0" smtClean="0"/>
              <a:t> surf in the Great Lakes! Remember that Lake Superior is the largest fresh water lake in the world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and some pretty viscous storms blow across it.</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Believe it or not this</a:t>
            </a:r>
            <a:r>
              <a:rPr lang="en-US" baseline="0" dirty="0" smtClean="0"/>
              <a:t> is Lake Superior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so is this ….</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this. So you can see that there are days when wave erosion is going to </a:t>
            </a:r>
            <a:r>
              <a:rPr lang="en-US" smtClean="0"/>
              <a:t>be </a:t>
            </a:r>
            <a:r>
              <a:rPr lang="en-US" smtClean="0"/>
              <a:t>aggressive.</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011063B-1F01-491F-A4BC-C58982E383AC}" type="slidenum">
              <a:rPr lang="en-US" smtClean="0"/>
              <a:pPr/>
              <a:t>37</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dirty="0" smtClean="0"/>
              <a:t>Wave eroded features occur</a:t>
            </a:r>
            <a:r>
              <a:rPr lang="en-US" baseline="0" dirty="0" smtClean="0"/>
              <a:t> on the most exposed shores and </a:t>
            </a:r>
            <a:r>
              <a:rPr lang="en-US" dirty="0" smtClean="0"/>
              <a:t>include sea cliffs, caves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80CEB22-A350-4186-9A67-7E1FA336C994}" type="slidenum">
              <a:rPr lang="en-US" smtClean="0"/>
              <a:pPr/>
              <a:t>38</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smtClean="0"/>
              <a:t>… and countless</a:t>
            </a:r>
            <a:r>
              <a:rPr lang="en-US" baseline="0" dirty="0" smtClean="0"/>
              <a:t> </a:t>
            </a:r>
            <a:r>
              <a:rPr lang="en-US" dirty="0" smtClean="0"/>
              <a:t>sea stacks, which are remnants of wave eroded</a:t>
            </a:r>
            <a:r>
              <a:rPr lang="en-US" baseline="0" dirty="0" smtClean="0"/>
              <a:t> points.</a:t>
            </a:r>
            <a:r>
              <a:rPr lang="en-US" dirty="0" smtClean="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they where detached from the point by wave erosion, sea stacks tend to have steep sides.</a:t>
            </a:r>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dirty="0" smtClean="0"/>
              <a:t>Because that trough is filled with a lot of relatively dense basalt, the pull of gravity is a little bit stronger there. The red areas on this map indicate where the pull of gravity is abnormally high. Note they form a belt that runs from Lake Superior southwestward across the heart of the Midwest. The gravity anomaly is particularly strong in central Iowa …</a:t>
            </a:r>
          </a:p>
        </p:txBody>
      </p:sp>
      <p:sp>
        <p:nvSpPr>
          <p:cNvPr id="130052" name="Slide Number Placeholder 3"/>
          <p:cNvSpPr>
            <a:spLocks noGrp="1"/>
          </p:cNvSpPr>
          <p:nvPr>
            <p:ph type="sldNum" sz="quarter" idx="5"/>
          </p:nvPr>
        </p:nvSpPr>
        <p:spPr>
          <a:noFill/>
        </p:spPr>
        <p:txBody>
          <a:bodyPr/>
          <a:lstStyle/>
          <a:p>
            <a:fld id="{1B582DD5-E1B3-407F-8916-BBE64D83BA2E}"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1238B4D-188C-4F2F-9315-A9009D0D7DA3}" type="slidenum">
              <a:rPr lang="en-US" smtClean="0"/>
              <a:pPr/>
              <a:t>40</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dirty="0" smtClean="0"/>
              <a:t>Finally, wave erosion tends to level the shallow, near-shore lake bottom while building</a:t>
            </a:r>
            <a:r>
              <a:rPr lang="en-US" baseline="0" dirty="0" smtClean="0"/>
              <a:t> a gravel berm on the shore. When the water level drops and/or the land uplifts, these features are exposed indicating the position of the former shorelines. </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F83FD9-B959-40EE-9869-6029D3BBFD42}"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5642CA0-265C-4461-8AA7-E46070606207}" type="slidenum">
              <a:rPr lang="en-US" smtClean="0"/>
              <a:pPr/>
              <a:t>47</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Minong mine peor rock piles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p>
        </p:txBody>
      </p:sp>
      <p:sp>
        <p:nvSpPr>
          <p:cNvPr id="147460" name="Slide Number Placeholder 3"/>
          <p:cNvSpPr>
            <a:spLocks noGrp="1"/>
          </p:cNvSpPr>
          <p:nvPr>
            <p:ph type="sldNum" sz="quarter" idx="5"/>
          </p:nvPr>
        </p:nvSpPr>
        <p:spPr>
          <a:noFill/>
        </p:spPr>
        <p:txBody>
          <a:bodyPr/>
          <a:lstStyle/>
          <a:p>
            <a:fld id="{B902D569-2F1B-44A3-AB7D-FDBEC9DCE12E}" type="slidenum">
              <a:rPr lang="en-US" smtClean="0"/>
              <a:pPr/>
              <a:t>49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p>
        </p:txBody>
      </p:sp>
      <p:sp>
        <p:nvSpPr>
          <p:cNvPr id="148484" name="Slide Number Placeholder 3"/>
          <p:cNvSpPr>
            <a:spLocks noGrp="1"/>
          </p:cNvSpPr>
          <p:nvPr>
            <p:ph type="sldNum" sz="quarter" idx="5"/>
          </p:nvPr>
        </p:nvSpPr>
        <p:spPr>
          <a:noFill/>
        </p:spPr>
        <p:txBody>
          <a:bodyPr/>
          <a:lstStyle/>
          <a:p>
            <a:fld id="{1D3DB1EF-4110-4E44-9F9E-2A4C28C9B29B}" type="slidenum">
              <a:rPr lang="en-US" smtClean="0"/>
              <a:pPr/>
              <a:t>54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dirty="0" smtClean="0"/>
              <a:t>… where most residents are completely unaware of the oppressive gravitational hazard that lies below.</a:t>
            </a:r>
          </a:p>
        </p:txBody>
      </p:sp>
      <p:sp>
        <p:nvSpPr>
          <p:cNvPr id="131076" name="Slide Number Placeholder 3"/>
          <p:cNvSpPr>
            <a:spLocks noGrp="1"/>
          </p:cNvSpPr>
          <p:nvPr>
            <p:ph type="sldNum" sz="quarter" idx="5"/>
          </p:nvPr>
        </p:nvSpPr>
        <p:spPr>
          <a:noFill/>
        </p:spPr>
        <p:txBody>
          <a:bodyPr/>
          <a:lstStyle/>
          <a:p>
            <a:fld id="{04AFF08B-31C0-48F2-91D7-7A4404402B8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dirty="0" smtClean="0"/>
              <a:t>Sadly, there is little that can be done for the most severely affected.</a:t>
            </a:r>
          </a:p>
        </p:txBody>
      </p:sp>
      <p:sp>
        <p:nvSpPr>
          <p:cNvPr id="132100" name="Slide Number Placeholder 3"/>
          <p:cNvSpPr>
            <a:spLocks noGrp="1"/>
          </p:cNvSpPr>
          <p:nvPr>
            <p:ph type="sldNum" sz="quarter" idx="5"/>
          </p:nvPr>
        </p:nvSpPr>
        <p:spPr>
          <a:noFill/>
        </p:spPr>
        <p:txBody>
          <a:bodyPr/>
          <a:lstStyle/>
          <a:p>
            <a:fld id="{AABB257E-DEEF-4E1D-B8CE-40D3BCEF68B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dirty="0" smtClean="0"/>
              <a:t>The basalt-filled rift valley also shows up on magnetic surveys because basalt contains a lot of the highly magnetic mineral magnetite.</a:t>
            </a:r>
          </a:p>
        </p:txBody>
      </p:sp>
      <p:sp>
        <p:nvSpPr>
          <p:cNvPr id="133124" name="Slide Number Placeholder 3"/>
          <p:cNvSpPr>
            <a:spLocks noGrp="1"/>
          </p:cNvSpPr>
          <p:nvPr>
            <p:ph type="sldNum" sz="quarter" idx="5"/>
          </p:nvPr>
        </p:nvSpPr>
        <p:spPr>
          <a:noFill/>
        </p:spPr>
        <p:txBody>
          <a:bodyPr/>
          <a:lstStyle/>
          <a:p>
            <a:fld id="{D098E37B-9AE1-414F-83A7-43084F964A8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dirty="0" smtClean="0"/>
              <a:t>We have only recently become aware of how serious this environmental threat is.</a:t>
            </a:r>
          </a:p>
        </p:txBody>
      </p:sp>
      <p:sp>
        <p:nvSpPr>
          <p:cNvPr id="134148" name="Slide Number Placeholder 3"/>
          <p:cNvSpPr>
            <a:spLocks noGrp="1"/>
          </p:cNvSpPr>
          <p:nvPr>
            <p:ph type="sldNum" sz="quarter" idx="5"/>
          </p:nvPr>
        </p:nvSpPr>
        <p:spPr>
          <a:noFill/>
        </p:spPr>
        <p:txBody>
          <a:bodyPr/>
          <a:lstStyle/>
          <a:p>
            <a:fld id="{8F228028-0FD0-4ECE-86E0-7BAFAC415DEF}"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dirty="0" smtClean="0"/>
              <a:t>Sedimentary rocks completely filled the failed rift, so there is little current topographic expression of the allochogen - other than Lake Superior where glacial erosion removed the rift’s softer sediments and helped form the deep basin now filled with the largest freshwater lake in the world.</a:t>
            </a:r>
          </a:p>
        </p:txBody>
      </p:sp>
      <p:sp>
        <p:nvSpPr>
          <p:cNvPr id="135172" name="Slide Number Placeholder 3"/>
          <p:cNvSpPr>
            <a:spLocks noGrp="1"/>
          </p:cNvSpPr>
          <p:nvPr>
            <p:ph type="sldNum" sz="quarter" idx="5"/>
          </p:nvPr>
        </p:nvSpPr>
        <p:spPr>
          <a:noFill/>
        </p:spPr>
        <p:txBody>
          <a:bodyPr/>
          <a:lstStyle/>
          <a:p>
            <a:fld id="{89A1D843-30D3-4003-8C3F-A0161C7A127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5718E-75AA-45BE-8D25-F0C2B2CD76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A9E3E-7DC4-4019-9CDC-919492A850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490E9-4249-4BD0-8689-CA8467FDB7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0D36-CFB2-4084-9C3A-5C77668453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F6814-ACCB-4900-AA51-ECEAFCB53C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298278-2079-463F-980B-92125CE616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E6CDBE-2DC9-422C-8B23-252BAB88E1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262A94-D0D8-477E-9A7D-6937038475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EADBA3-8EF0-44A6-AC53-F4414165ED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78F4E1-698D-4225-807C-0D020C9996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9EC28-9D66-4805-B7FE-FF439E628B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32C3E30A-EA53-4759-8FA3-3A3F89495C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big x-section"/>
          <p:cNvPicPr>
            <a:picLocks noChangeAspect="1" noChangeArrowheads="1"/>
          </p:cNvPicPr>
          <p:nvPr/>
        </p:nvPicPr>
        <p:blipFill>
          <a:blip r:embed="rId3"/>
          <a:srcRect/>
          <a:stretch>
            <a:fillRect/>
          </a:stretch>
        </p:blipFill>
        <p:spPr bwMode="auto">
          <a:xfrm>
            <a:off x="0" y="1219200"/>
            <a:ext cx="9144000" cy="409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pic>
        <p:nvPicPr>
          <p:cNvPr id="44034" name="Picture 2" descr="geologic history"/>
          <p:cNvPicPr>
            <a:picLocks noChangeAspect="1" noChangeArrowheads="1"/>
          </p:cNvPicPr>
          <p:nvPr/>
        </p:nvPicPr>
        <p:blipFill>
          <a:blip r:embed="rId3"/>
          <a:srcRect/>
          <a:stretch>
            <a:fillRect/>
          </a:stretch>
        </p:blipFill>
        <p:spPr bwMode="auto">
          <a:xfrm>
            <a:off x="0" y="20637"/>
            <a:ext cx="7924800" cy="6837363"/>
          </a:xfrm>
          <a:prstGeom prst="rect">
            <a:avLst/>
          </a:prstGeom>
          <a:noFill/>
          <a:ln w="9525">
            <a:noFill/>
            <a:miter lim="800000"/>
            <a:headEnd/>
            <a:tailEnd/>
          </a:ln>
        </p:spPr>
      </p:pic>
      <p:sp>
        <p:nvSpPr>
          <p:cNvPr id="3" name="Left Arrow 2"/>
          <p:cNvSpPr/>
          <p:nvPr/>
        </p:nvSpPr>
        <p:spPr bwMode="auto">
          <a:xfrm>
            <a:off x="7696200" y="3657600"/>
            <a:ext cx="1447800" cy="914400"/>
          </a:xfrm>
          <a:prstGeom prst="leftArrow">
            <a:avLst/>
          </a:prstGeom>
          <a:solidFill>
            <a:srgbClr val="FF7D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copper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ore2amyg"/>
          <p:cNvPicPr>
            <a:picLocks noChangeAspect="1" noChangeArrowheads="1"/>
          </p:cNvPicPr>
          <p:nvPr/>
        </p:nvPicPr>
        <p:blipFill>
          <a:blip r:embed="rId3"/>
          <a:srcRect l="19362" r="17712"/>
          <a:stretch>
            <a:fillRect/>
          </a:stretch>
        </p:blipFill>
        <p:spPr bwMode="auto">
          <a:xfrm>
            <a:off x="0" y="0"/>
            <a:ext cx="4692650" cy="6858000"/>
          </a:xfrm>
          <a:prstGeom prst="rect">
            <a:avLst/>
          </a:prstGeom>
          <a:noFill/>
          <a:ln w="9525">
            <a:noFill/>
            <a:miter lim="800000"/>
            <a:headEnd/>
            <a:tailEnd/>
          </a:ln>
        </p:spPr>
      </p:pic>
      <p:pic>
        <p:nvPicPr>
          <p:cNvPr id="45059" name="Picture 2" descr="copperoreknow3"/>
          <p:cNvPicPr>
            <a:picLocks noChangeAspect="1" noChangeArrowheads="1"/>
          </p:cNvPicPr>
          <p:nvPr/>
        </p:nvPicPr>
        <p:blipFill>
          <a:blip r:embed="rId4"/>
          <a:srcRect/>
          <a:stretch>
            <a:fillRect/>
          </a:stretch>
        </p:blipFill>
        <p:spPr bwMode="auto">
          <a:xfrm>
            <a:off x="4572000" y="0"/>
            <a:ext cx="4572000" cy="691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opperoreknow2"/>
          <p:cNvPicPr>
            <a:picLocks noChangeAspect="1" noChangeArrowheads="1"/>
          </p:cNvPicPr>
          <p:nvPr/>
        </p:nvPicPr>
        <p:blipFill>
          <a:blip r:embed="rId3"/>
          <a:srcRect r="16576"/>
          <a:stretch>
            <a:fillRect/>
          </a:stretch>
        </p:blipFill>
        <p:spPr bwMode="auto">
          <a:xfrm>
            <a:off x="4572000" y="0"/>
            <a:ext cx="4602163" cy="6858000"/>
          </a:xfrm>
          <a:prstGeom prst="rect">
            <a:avLst/>
          </a:prstGeom>
          <a:noFill/>
          <a:ln w="9525">
            <a:noFill/>
            <a:miter lim="800000"/>
            <a:headEnd/>
            <a:tailEnd/>
          </a:ln>
        </p:spPr>
      </p:pic>
      <p:pic>
        <p:nvPicPr>
          <p:cNvPr id="46083" name="Picture 2" descr="ore3"/>
          <p:cNvPicPr>
            <a:picLocks noChangeAspect="1" noChangeArrowheads="1"/>
          </p:cNvPicPr>
          <p:nvPr/>
        </p:nvPicPr>
        <p:blipFill>
          <a:blip r:embed="rId4"/>
          <a:srcRect l="6451" t="3822" r="8388" b="10048"/>
          <a:stretch>
            <a:fillRect/>
          </a:stretch>
        </p:blipFill>
        <p:spPr bwMode="auto">
          <a:xfrm>
            <a:off x="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ik3m"/>
          <p:cNvPicPr>
            <a:picLocks noChangeAspect="1" noChangeArrowheads="1"/>
          </p:cNvPicPr>
          <p:nvPr/>
        </p:nvPicPr>
        <p:blipFill>
          <a:blip r:embed="rId3"/>
          <a:srcRect/>
          <a:stretch>
            <a:fillRect/>
          </a:stretch>
        </p:blipFill>
        <p:spPr bwMode="auto">
          <a:xfrm>
            <a:off x="0" y="0"/>
            <a:ext cx="11582400"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opper2"/>
          <p:cNvPicPr>
            <a:picLocks noChangeAspect="1" noChangeArrowheads="1"/>
          </p:cNvPicPr>
          <p:nvPr/>
        </p:nvPicPr>
        <p:blipFill>
          <a:blip r:embed="rId3"/>
          <a:srcRect/>
          <a:stretch>
            <a:fillRect/>
          </a:stretch>
        </p:blipFill>
        <p:spPr bwMode="auto">
          <a:xfrm>
            <a:off x="0" y="0"/>
            <a:ext cx="3390900" cy="3333750"/>
          </a:xfrm>
          <a:prstGeom prst="rect">
            <a:avLst/>
          </a:prstGeom>
          <a:noFill/>
          <a:ln w="9525">
            <a:noFill/>
            <a:miter lim="800000"/>
            <a:headEnd/>
            <a:tailEnd/>
          </a:ln>
        </p:spPr>
      </p:pic>
      <p:pic>
        <p:nvPicPr>
          <p:cNvPr id="48131" name="Picture 5" descr="copper5"/>
          <p:cNvPicPr>
            <a:picLocks noChangeAspect="1" noChangeArrowheads="1"/>
          </p:cNvPicPr>
          <p:nvPr/>
        </p:nvPicPr>
        <p:blipFill>
          <a:blip r:embed="rId4"/>
          <a:srcRect/>
          <a:stretch>
            <a:fillRect/>
          </a:stretch>
        </p:blipFill>
        <p:spPr bwMode="auto">
          <a:xfrm>
            <a:off x="3352800" y="1219200"/>
            <a:ext cx="2754313" cy="4343400"/>
          </a:xfrm>
          <a:prstGeom prst="rect">
            <a:avLst/>
          </a:prstGeom>
          <a:noFill/>
          <a:ln w="9525">
            <a:noFill/>
            <a:miter lim="800000"/>
            <a:headEnd/>
            <a:tailEnd/>
          </a:ln>
        </p:spPr>
      </p:pic>
      <p:pic>
        <p:nvPicPr>
          <p:cNvPr id="48132" name="Picture 7" descr="copper3"/>
          <p:cNvPicPr>
            <a:picLocks noChangeAspect="1" noChangeArrowheads="1"/>
          </p:cNvPicPr>
          <p:nvPr/>
        </p:nvPicPr>
        <p:blipFill>
          <a:blip r:embed="rId5"/>
          <a:srcRect/>
          <a:stretch>
            <a:fillRect/>
          </a:stretch>
        </p:blipFill>
        <p:spPr bwMode="auto">
          <a:xfrm>
            <a:off x="0" y="3200400"/>
            <a:ext cx="3395663" cy="3657600"/>
          </a:xfrm>
          <a:prstGeom prst="rect">
            <a:avLst/>
          </a:prstGeom>
          <a:noFill/>
          <a:ln w="9525">
            <a:noFill/>
            <a:miter lim="800000"/>
            <a:headEnd/>
            <a:tailEnd/>
          </a:ln>
        </p:spPr>
      </p:pic>
      <p:pic>
        <p:nvPicPr>
          <p:cNvPr id="48133" name="Picture 8" descr="copper4"/>
          <p:cNvPicPr>
            <a:picLocks noChangeAspect="1" noChangeArrowheads="1"/>
          </p:cNvPicPr>
          <p:nvPr/>
        </p:nvPicPr>
        <p:blipFill>
          <a:blip r:embed="rId6"/>
          <a:srcRect/>
          <a:stretch>
            <a:fillRect/>
          </a:stretch>
        </p:blipFill>
        <p:spPr bwMode="auto">
          <a:xfrm>
            <a:off x="6069013" y="0"/>
            <a:ext cx="30749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opper1"/>
          <p:cNvPicPr>
            <a:picLocks noChangeAspect="1" noChangeArrowheads="1"/>
          </p:cNvPicPr>
          <p:nvPr/>
        </p:nvPicPr>
        <p:blipFill>
          <a:blip r:embed="rId3"/>
          <a:srcRect/>
          <a:stretch>
            <a:fillRect/>
          </a:stretch>
        </p:blipFill>
        <p:spPr bwMode="auto">
          <a:xfrm>
            <a:off x="457200" y="0"/>
            <a:ext cx="8305800" cy="690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R rift basalts"/>
          <p:cNvPicPr>
            <a:picLocks noChangeAspect="1" noChangeArrowheads="1"/>
          </p:cNvPicPr>
          <p:nvPr/>
        </p:nvPicPr>
        <p:blipFill>
          <a:blip r:embed="rId3"/>
          <a:srcRect t="65556" b="7885"/>
          <a:stretch>
            <a:fillRect/>
          </a:stretch>
        </p:blipFill>
        <p:spPr bwMode="auto">
          <a:xfrm>
            <a:off x="152400" y="990600"/>
            <a:ext cx="9129944" cy="4876800"/>
          </a:xfrm>
          <a:prstGeom prst="rect">
            <a:avLst/>
          </a:prstGeom>
          <a:noFill/>
          <a:ln w="9525">
            <a:noFill/>
            <a:miter lim="800000"/>
            <a:headEnd/>
            <a:tailEnd/>
          </a:ln>
        </p:spPr>
      </p:pic>
      <p:sp>
        <p:nvSpPr>
          <p:cNvPr id="3" name="AutoShape 15"/>
          <p:cNvSpPr>
            <a:spLocks noChangeArrowheads="1"/>
          </p:cNvSpPr>
          <p:nvPr/>
        </p:nvSpPr>
        <p:spPr bwMode="auto">
          <a:xfrm rot="16200000">
            <a:off x="5219700" y="3467100"/>
            <a:ext cx="457200" cy="1752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4" name="AutoShape 16"/>
          <p:cNvSpPr>
            <a:spLocks noChangeArrowheads="1"/>
          </p:cNvSpPr>
          <p:nvPr/>
        </p:nvSpPr>
        <p:spPr bwMode="auto">
          <a:xfrm rot="5400000">
            <a:off x="5905501" y="3390901"/>
            <a:ext cx="380999" cy="1828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lumMod val="75000"/>
            </a:schemeClr>
          </a:solidFill>
          <a:ln w="9525">
            <a:solidFill>
              <a:schemeClr val="tx1"/>
            </a:solidFill>
            <a:miter lim="800000"/>
            <a:headEnd/>
            <a:tailEnd/>
          </a:ln>
        </p:spPr>
        <p:txBody>
          <a:bodyPr wrap="none" anchor="ctr"/>
          <a:lstStyle/>
          <a:p>
            <a:endParaRPr lang="en-US"/>
          </a:p>
        </p:txBody>
      </p:sp>
      <p:sp>
        <p:nvSpPr>
          <p:cNvPr id="5" name="AutoShape 15"/>
          <p:cNvSpPr>
            <a:spLocks noChangeArrowheads="1"/>
          </p:cNvSpPr>
          <p:nvPr/>
        </p:nvSpPr>
        <p:spPr bwMode="auto">
          <a:xfrm rot="16200000" flipV="1">
            <a:off x="3238500" y="3390900"/>
            <a:ext cx="457200" cy="1905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6" name="AutoShape 16"/>
          <p:cNvSpPr>
            <a:spLocks noChangeArrowheads="1"/>
          </p:cNvSpPr>
          <p:nvPr/>
        </p:nvSpPr>
        <p:spPr bwMode="auto">
          <a:xfrm rot="5400000" flipV="1">
            <a:off x="2667001" y="3276603"/>
            <a:ext cx="380999" cy="205739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lumMod val="75000"/>
            </a:schemeClr>
          </a:solidFill>
          <a:ln w="9525">
            <a:solidFill>
              <a:schemeClr val="tx1"/>
            </a:solidFill>
            <a:miter lim="800000"/>
            <a:headEnd/>
            <a:tailEnd/>
          </a:ln>
        </p:spPr>
        <p:txBody>
          <a:bodyPr wrap="none" anchor="ctr"/>
          <a:lstStyle/>
          <a:p>
            <a:endParaRPr lang="en-US"/>
          </a:p>
        </p:txBody>
      </p:sp>
      <p:sp>
        <p:nvSpPr>
          <p:cNvPr id="7" name="TextBox 6"/>
          <p:cNvSpPr txBox="1"/>
          <p:nvPr/>
        </p:nvSpPr>
        <p:spPr>
          <a:xfrm>
            <a:off x="2019300" y="457200"/>
            <a:ext cx="5105400" cy="584775"/>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Hydrothermal circulation</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pic>
        <p:nvPicPr>
          <p:cNvPr id="2" name="Picture 2" descr="geologic history"/>
          <p:cNvPicPr>
            <a:picLocks noChangeAspect="1" noChangeArrowheads="1"/>
          </p:cNvPicPr>
          <p:nvPr/>
        </p:nvPicPr>
        <p:blipFill>
          <a:blip r:embed="rId3"/>
          <a:srcRect/>
          <a:stretch>
            <a:fillRect/>
          </a:stretch>
        </p:blipFill>
        <p:spPr bwMode="auto">
          <a:xfrm>
            <a:off x="0" y="20637"/>
            <a:ext cx="7924800" cy="6837363"/>
          </a:xfrm>
          <a:prstGeom prst="rect">
            <a:avLst/>
          </a:prstGeom>
          <a:noFill/>
          <a:ln w="9525">
            <a:noFill/>
            <a:miter lim="800000"/>
            <a:headEnd/>
            <a:tailEnd/>
          </a:ln>
        </p:spPr>
      </p:pic>
      <p:sp>
        <p:nvSpPr>
          <p:cNvPr id="3" name="Left Arrow 2"/>
          <p:cNvSpPr/>
          <p:nvPr/>
        </p:nvSpPr>
        <p:spPr bwMode="auto">
          <a:xfrm>
            <a:off x="7543800" y="2667000"/>
            <a:ext cx="1600200" cy="914400"/>
          </a:xfrm>
          <a:prstGeom prst="leftArrow">
            <a:avLst/>
          </a:prstGeom>
          <a:solidFill>
            <a:srgbClr val="FF7D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erosion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ksup-aftervolcano"/>
          <p:cNvPicPr>
            <a:picLocks noChangeAspect="1" noChangeArrowheads="1"/>
          </p:cNvPicPr>
          <p:nvPr/>
        </p:nvPicPr>
        <p:blipFill>
          <a:blip r:embed="rId3"/>
          <a:srcRect/>
          <a:stretch>
            <a:fillRect/>
          </a:stretch>
        </p:blipFill>
        <p:spPr bwMode="auto">
          <a:xfrm>
            <a:off x="0" y="0"/>
            <a:ext cx="914400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arm2.static.flickr.com/1203/1129229193_fd083319ea_o.jpg"/>
          <p:cNvPicPr>
            <a:picLocks noChangeAspect="1" noChangeArrowheads="1"/>
          </p:cNvPicPr>
          <p:nvPr/>
        </p:nvPicPr>
        <p:blipFill>
          <a:blip r:embed="rId3"/>
          <a:srcRect/>
          <a:stretch>
            <a:fillRect/>
          </a:stretch>
        </p:blipFill>
        <p:spPr bwMode="auto">
          <a:xfrm>
            <a:off x="1028700" y="0"/>
            <a:ext cx="7086600" cy="68757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Michigan basin"/>
          <p:cNvPicPr>
            <a:picLocks noChangeAspect="1" noChangeArrowheads="1"/>
          </p:cNvPicPr>
          <p:nvPr/>
        </p:nvPicPr>
        <p:blipFill>
          <a:blip r:embed="rId3"/>
          <a:srcRect/>
          <a:stretch>
            <a:fillRect/>
          </a:stretch>
        </p:blipFill>
        <p:spPr bwMode="auto">
          <a:xfrm>
            <a:off x="1676400" y="0"/>
            <a:ext cx="57705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2" descr="Ice flow lines"/>
          <p:cNvPicPr>
            <a:picLocks noChangeAspect="1" noChangeArrowheads="1"/>
          </p:cNvPicPr>
          <p:nvPr/>
        </p:nvPicPr>
        <p:blipFill>
          <a:blip r:embed="rId3"/>
          <a:srcRect/>
          <a:stretch>
            <a:fillRect/>
          </a:stretch>
        </p:blipFill>
        <p:spPr bwMode="auto">
          <a:xfrm>
            <a:off x="1676400" y="0"/>
            <a:ext cx="5800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sle543"/>
          <p:cNvPicPr>
            <a:picLocks noChangeAspect="1" noChangeArrowheads="1"/>
          </p:cNvPicPr>
          <p:nvPr/>
        </p:nvPicPr>
        <p:blipFill>
          <a:blip r:embed="rId3"/>
          <a:srcRect/>
          <a:stretch>
            <a:fillRect/>
          </a:stretch>
        </p:blipFill>
        <p:spPr bwMode="auto">
          <a:xfrm>
            <a:off x="1524000" y="0"/>
            <a:ext cx="6464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r0306"/>
          <p:cNvPicPr>
            <a:picLocks noChangeAspect="1" noChangeArrowheads="1"/>
          </p:cNvPicPr>
          <p:nvPr/>
        </p:nvPicPr>
        <p:blipFill>
          <a:blip r:embed="rId3"/>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ooves"/>
          <p:cNvPicPr>
            <a:picLocks noChangeAspect="1" noChangeArrowheads="1"/>
          </p:cNvPicPr>
          <p:nvPr/>
        </p:nvPicPr>
        <p:blipFill>
          <a:blip r:embed="rId3"/>
          <a:srcRect/>
          <a:stretch>
            <a:fillRect/>
          </a:stretch>
        </p:blipFill>
        <p:spPr bwMode="auto">
          <a:xfrm>
            <a:off x="0" y="0"/>
            <a:ext cx="9144000" cy="671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roche%20moutonne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http://geoscape.nrcan.gc.ca/nsask/images/ice4_e.jpg"/>
          <p:cNvPicPr>
            <a:picLocks noChangeAspect="1" noChangeArrowheads="1"/>
          </p:cNvPicPr>
          <p:nvPr/>
        </p:nvPicPr>
        <p:blipFill>
          <a:blip r:embed="rId3"/>
          <a:srcRect t="22581"/>
          <a:stretch>
            <a:fillRect/>
          </a:stretch>
        </p:blipFill>
        <p:spPr bwMode="auto">
          <a:xfrm>
            <a:off x="0" y="0"/>
            <a:ext cx="9147241" cy="5486400"/>
          </a:xfrm>
          <a:prstGeom prst="rect">
            <a:avLst/>
          </a:prstGeom>
          <a:noFill/>
        </p:spPr>
      </p:pic>
      <p:pic>
        <p:nvPicPr>
          <p:cNvPr id="180229" name="Picture 5"/>
          <p:cNvPicPr>
            <a:picLocks noChangeAspect="1" noChangeArrowheads="1"/>
          </p:cNvPicPr>
          <p:nvPr/>
        </p:nvPicPr>
        <p:blipFill>
          <a:blip r:embed="rId4"/>
          <a:srcRect/>
          <a:stretch>
            <a:fillRect/>
          </a:stretch>
        </p:blipFill>
        <p:spPr bwMode="auto">
          <a:xfrm flipH="1">
            <a:off x="-1" y="4724400"/>
            <a:ext cx="9107179" cy="2133600"/>
          </a:xfrm>
          <a:prstGeom prst="rect">
            <a:avLst/>
          </a:prstGeom>
          <a:noFill/>
          <a:ln w="9525">
            <a:noFill/>
            <a:miter lim="800000"/>
            <a:headEnd/>
            <a:tailEnd/>
          </a:ln>
          <a:effectLst/>
        </p:spPr>
      </p:pic>
      <p:sp>
        <p:nvSpPr>
          <p:cNvPr id="5" name="TextBox 4"/>
          <p:cNvSpPr txBox="1"/>
          <p:nvPr/>
        </p:nvSpPr>
        <p:spPr>
          <a:xfrm>
            <a:off x="838200" y="2590800"/>
            <a:ext cx="4724400" cy="584775"/>
          </a:xfrm>
          <a:prstGeom prst="rect">
            <a:avLst/>
          </a:prstGeom>
          <a:noFill/>
        </p:spPr>
        <p:txBody>
          <a:bodyPr wrap="square" rtlCol="0">
            <a:spAutoFit/>
          </a:bodyPr>
          <a:lstStyle/>
          <a:p>
            <a:pPr algn="ctr"/>
            <a:r>
              <a:rPr lang="en-US" baseline="0" dirty="0" smtClean="0">
                <a:effectLst>
                  <a:outerShdw blurRad="38100" dist="38100" dir="2700000" algn="tl">
                    <a:srgbClr val="000000">
                      <a:alpha val="43137"/>
                    </a:srgbClr>
                  </a:outerShdw>
                </a:effectLst>
              </a:rPr>
              <a:t>Roche </a:t>
            </a:r>
            <a:r>
              <a:rPr lang="en-US" baseline="0" dirty="0" err="1" smtClean="0">
                <a:effectLst>
                  <a:outerShdw blurRad="38100" dist="38100" dir="2700000" algn="tl">
                    <a:srgbClr val="000000">
                      <a:alpha val="43137"/>
                    </a:srgbClr>
                  </a:outerShdw>
                </a:effectLst>
              </a:rPr>
              <a:t>Moutonnée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sle Royale geologic map NPS"/>
          <p:cNvPicPr>
            <a:picLocks noChangeAspect="1" noChangeArrowheads="1"/>
          </p:cNvPicPr>
          <p:nvPr/>
        </p:nvPicPr>
        <p:blipFill>
          <a:blip r:embed="rId3"/>
          <a:srcRect/>
          <a:stretch>
            <a:fillRect/>
          </a:stretch>
        </p:blipFill>
        <p:spPr bwMode="auto">
          <a:xfrm>
            <a:off x="0" y="457200"/>
            <a:ext cx="9144000"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3"/>
          <a:srcRect/>
          <a:stretch>
            <a:fillRect/>
          </a:stretch>
        </p:blipFill>
        <p:spPr bwMode="auto">
          <a:xfrm>
            <a:off x="19050" y="433388"/>
            <a:ext cx="9105900" cy="599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rumlin"/>
          <p:cNvPicPr>
            <a:picLocks noChangeAspect="1" noChangeArrowheads="1"/>
          </p:cNvPicPr>
          <p:nvPr/>
        </p:nvPicPr>
        <p:blipFill>
          <a:blip r:embed="rId3"/>
          <a:srcRect l="1666" t="2498" r="2499" b="2602"/>
          <a:stretch>
            <a:fillRect/>
          </a:stretch>
        </p:blipFill>
        <p:spPr bwMode="auto">
          <a:xfrm>
            <a:off x="0" y="407193"/>
            <a:ext cx="9144000" cy="6043613"/>
          </a:xfrm>
          <a:prstGeom prst="rect">
            <a:avLst/>
          </a:prstGeom>
          <a:noFill/>
          <a:ln w="9525">
            <a:noFill/>
            <a:miter lim="800000"/>
            <a:headEnd/>
            <a:tailEnd/>
          </a:ln>
        </p:spPr>
      </p:pic>
      <p:sp>
        <p:nvSpPr>
          <p:cNvPr id="61443" name="Text Box 3"/>
          <p:cNvSpPr txBox="1">
            <a:spLocks noChangeArrowheads="1"/>
          </p:cNvSpPr>
          <p:nvPr/>
        </p:nvSpPr>
        <p:spPr bwMode="auto">
          <a:xfrm>
            <a:off x="2895600" y="2667000"/>
            <a:ext cx="2057400" cy="579438"/>
          </a:xfrm>
          <a:prstGeom prst="rect">
            <a:avLst/>
          </a:prstGeom>
          <a:noFill/>
          <a:ln w="9525">
            <a:noFill/>
            <a:miter lim="800000"/>
            <a:headEnd/>
            <a:tailEnd/>
          </a:ln>
        </p:spPr>
        <p:txBody>
          <a:bodyPr wrap="square">
            <a:spAutoFit/>
          </a:bodyPr>
          <a:lstStyle/>
          <a:p>
            <a:pPr algn="ctr">
              <a:spcBef>
                <a:spcPct val="50000"/>
              </a:spcBef>
            </a:pPr>
            <a:r>
              <a:rPr lang="en-US" dirty="0">
                <a:effectLst>
                  <a:outerShdw blurRad="38100" dist="38100" dir="2700000" algn="tl">
                    <a:srgbClr val="000000">
                      <a:alpha val="43137"/>
                    </a:srgbClr>
                  </a:outerShdw>
                </a:effectLst>
              </a:rPr>
              <a:t>Drumlin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rumlin%20plan%20profile"/>
          <p:cNvPicPr>
            <a:picLocks noChangeAspect="1" noChangeArrowheads="1"/>
          </p:cNvPicPr>
          <p:nvPr/>
        </p:nvPicPr>
        <p:blipFill>
          <a:blip r:embed="rId3"/>
          <a:srcRect/>
          <a:stretch>
            <a:fillRect/>
          </a:stretch>
        </p:blipFill>
        <p:spPr bwMode="auto">
          <a:xfrm>
            <a:off x="1066800" y="1371600"/>
            <a:ext cx="7019925"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1309f39"/>
          <p:cNvPicPr>
            <a:picLocks noChangeAspect="1" noChangeArrowheads="1"/>
          </p:cNvPicPr>
          <p:nvPr/>
        </p:nvPicPr>
        <p:blipFill>
          <a:blip r:embed="rId3"/>
          <a:srcRect/>
          <a:stretch>
            <a:fillRect/>
          </a:stretch>
        </p:blipFill>
        <p:spPr bwMode="auto">
          <a:xfrm>
            <a:off x="0" y="0"/>
            <a:ext cx="10134600" cy="682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rumlin2"/>
          <p:cNvPicPr>
            <a:picLocks noChangeAspect="1" noChangeArrowheads="1"/>
          </p:cNvPicPr>
          <p:nvPr/>
        </p:nvPicPr>
        <p:blipFill>
          <a:blip r:embed="rId3"/>
          <a:srcRect/>
          <a:stretch>
            <a:fillRect/>
          </a:stretch>
        </p:blipFill>
        <p:spPr bwMode="auto">
          <a:xfrm>
            <a:off x="990600" y="0"/>
            <a:ext cx="7010400" cy="683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sle Royale relief map NPS"/>
          <p:cNvPicPr>
            <a:picLocks noChangeAspect="1" noChangeArrowheads="1"/>
          </p:cNvPicPr>
          <p:nvPr/>
        </p:nvPicPr>
        <p:blipFill>
          <a:blip r:embed="rId3"/>
          <a:srcRect/>
          <a:stretch>
            <a:fillRect/>
          </a:stretch>
        </p:blipFill>
        <p:spPr bwMode="auto">
          <a:xfrm>
            <a:off x="0" y="381000"/>
            <a:ext cx="9144000" cy="608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226open"/>
          <p:cNvPicPr>
            <a:picLocks noChangeAspect="1" noChangeArrowheads="1"/>
          </p:cNvPicPr>
          <p:nvPr/>
        </p:nvPicPr>
        <p:blipFill>
          <a:blip r:embed="rId3"/>
          <a:srcRect/>
          <a:stretch>
            <a:fillRect/>
          </a:stretch>
        </p:blipFill>
        <p:spPr bwMode="auto">
          <a:xfrm>
            <a:off x="0" y="304800"/>
            <a:ext cx="9144000" cy="618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laynekennedy.com/superior-storm.jpg"/>
          <p:cNvPicPr>
            <a:picLocks noChangeAspect="1" noChangeArrowheads="1"/>
          </p:cNvPicPr>
          <p:nvPr/>
        </p:nvPicPr>
        <p:blipFill>
          <a:blip r:embed="rId3"/>
          <a:srcRect/>
          <a:stretch>
            <a:fillRect/>
          </a:stretch>
        </p:blipFill>
        <p:spPr bwMode="auto">
          <a:xfrm>
            <a:off x="0" y="660400"/>
            <a:ext cx="9144000" cy="6197600"/>
          </a:xfrm>
          <a:prstGeom prst="rect">
            <a:avLst/>
          </a:prstGeom>
          <a:noFill/>
          <a:ln w="9525">
            <a:noFill/>
            <a:miter lim="800000"/>
            <a:headEnd/>
            <a:tailEnd/>
          </a:ln>
        </p:spPr>
      </p:pic>
      <p:sp>
        <p:nvSpPr>
          <p:cNvPr id="3" name="TextBox 2"/>
          <p:cNvSpPr txBox="1"/>
          <p:nvPr/>
        </p:nvSpPr>
        <p:spPr>
          <a:xfrm>
            <a:off x="2438400" y="24825"/>
            <a:ext cx="4267200" cy="584775"/>
          </a:xfrm>
          <a:prstGeom prst="rect">
            <a:avLst/>
          </a:prstGeom>
          <a:noFill/>
        </p:spPr>
        <p:txBody>
          <a:bodyPr wrap="square" rtlCol="0">
            <a:spAutoFit/>
          </a:bodyPr>
          <a:lstStyle/>
          <a:p>
            <a:r>
              <a:rPr lang="en-US" dirty="0" smtClean="0"/>
              <a:t>Lake Superior storm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pleasnt1"/>
          <p:cNvPicPr>
            <a:picLocks noChangeAspect="1" noChangeArrowheads="1"/>
          </p:cNvPicPr>
          <p:nvPr/>
        </p:nvPicPr>
        <p:blipFill>
          <a:blip r:embed="rId3"/>
          <a:srcRect/>
          <a:stretch>
            <a:fillRect/>
          </a:stretch>
        </p:blipFill>
        <p:spPr bwMode="auto">
          <a:xfrm>
            <a:off x="0" y="381000"/>
            <a:ext cx="9144000" cy="597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shelter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226downwave"/>
          <p:cNvPicPr>
            <a:picLocks noChangeAspect="1" noChangeArrowheads="1"/>
          </p:cNvPicPr>
          <p:nvPr/>
        </p:nvPicPr>
        <p:blipFill>
          <a:blip r:embed="rId3"/>
          <a:srcRect/>
          <a:stretch>
            <a:fillRect/>
          </a:stretch>
        </p:blipFill>
        <p:spPr bwMode="auto">
          <a:xfrm>
            <a:off x="0" y="0"/>
            <a:ext cx="9144000" cy="691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sle Royale 06NPS"/>
          <p:cNvPicPr>
            <a:picLocks noChangeAspect="1" noChangeArrowheads="1"/>
          </p:cNvPicPr>
          <p:nvPr/>
        </p:nvPicPr>
        <p:blipFill>
          <a:blip r:embed="rId3"/>
          <a:srcRect/>
          <a:stretch>
            <a:fillRect/>
          </a:stretch>
        </p:blipFill>
        <p:spPr bwMode="auto">
          <a:xfrm>
            <a:off x="0" y="804862"/>
            <a:ext cx="9144000" cy="6053138"/>
          </a:xfrm>
          <a:prstGeom prst="rect">
            <a:avLst/>
          </a:prstGeom>
          <a:noFill/>
          <a:ln w="9525">
            <a:noFill/>
            <a:miter lim="800000"/>
            <a:headEnd/>
            <a:tailEnd/>
          </a:ln>
        </p:spPr>
      </p:pic>
      <p:sp>
        <p:nvSpPr>
          <p:cNvPr id="3" name="Rectangle 2"/>
          <p:cNvSpPr/>
          <p:nvPr/>
        </p:nvSpPr>
        <p:spPr>
          <a:xfrm>
            <a:off x="0" y="101025"/>
            <a:ext cx="9144000" cy="584775"/>
          </a:xfrm>
          <a:prstGeom prst="rect">
            <a:avLst/>
          </a:prstGeom>
        </p:spPr>
        <p:txBody>
          <a:bodyPr wrap="square">
            <a:spAutoFit/>
          </a:bodyPr>
          <a:lstStyle/>
          <a:p>
            <a:pPr algn="ctr" eaLnBrk="1" hangingPunct="1"/>
            <a:r>
              <a:rPr lang="en-US" dirty="0" smtClean="0"/>
              <a:t>Sea cliffs and caves at Todd Harbor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sle Royale 10NPS"/>
          <p:cNvPicPr>
            <a:picLocks noChangeAspect="1" noChangeArrowheads="1"/>
          </p:cNvPicPr>
          <p:nvPr/>
        </p:nvPicPr>
        <p:blipFill>
          <a:blip r:embed="rId3"/>
          <a:srcRect/>
          <a:stretch>
            <a:fillRect/>
          </a:stretch>
        </p:blipFill>
        <p:spPr bwMode="auto">
          <a:xfrm>
            <a:off x="2286000" y="0"/>
            <a:ext cx="45402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r0206"/>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rav_2"/>
          <p:cNvPicPr>
            <a:picLocks noChangeAspect="1" noChangeArrowheads="1"/>
          </p:cNvPicPr>
          <p:nvPr/>
        </p:nvPicPr>
        <p:blipFill>
          <a:blip r:embed="rId3"/>
          <a:srcRect/>
          <a:stretch>
            <a:fillRect/>
          </a:stretch>
        </p:blipFill>
        <p:spPr bwMode="auto">
          <a:xfrm>
            <a:off x="0" y="0"/>
            <a:ext cx="6234113" cy="6858000"/>
          </a:xfrm>
          <a:prstGeom prst="rect">
            <a:avLst/>
          </a:prstGeom>
          <a:noFill/>
          <a:ln w="9525">
            <a:noFill/>
            <a:miter lim="800000"/>
            <a:headEnd/>
            <a:tailEnd/>
          </a:ln>
        </p:spPr>
      </p:pic>
      <p:sp>
        <p:nvSpPr>
          <p:cNvPr id="37891" name="Text Box 3"/>
          <p:cNvSpPr txBox="1">
            <a:spLocks noChangeArrowheads="1"/>
          </p:cNvSpPr>
          <p:nvPr/>
        </p:nvSpPr>
        <p:spPr bwMode="auto">
          <a:xfrm>
            <a:off x="6477000" y="2286000"/>
            <a:ext cx="2286000" cy="2041525"/>
          </a:xfrm>
          <a:prstGeom prst="rect">
            <a:avLst/>
          </a:prstGeom>
          <a:noFill/>
          <a:ln w="9525">
            <a:noFill/>
            <a:miter lim="800000"/>
            <a:headEnd/>
            <a:tailEnd/>
          </a:ln>
        </p:spPr>
        <p:txBody>
          <a:bodyPr>
            <a:spAutoFit/>
          </a:bodyPr>
          <a:lstStyle/>
          <a:p>
            <a:pPr algn="ctr">
              <a:spcBef>
                <a:spcPct val="50000"/>
              </a:spcBef>
            </a:pPr>
            <a:r>
              <a:rPr lang="en-US"/>
              <a:t>Basalt makes gravity stronger!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sle Royale 09NPS"/>
          <p:cNvPicPr>
            <a:picLocks noChangeAspect="1" noChangeArrowheads="1"/>
          </p:cNvPicPr>
          <p:nvPr/>
        </p:nvPicPr>
        <p:blipFill>
          <a:blip r:embed="rId3"/>
          <a:srcRect/>
          <a:stretch>
            <a:fillRect/>
          </a:stretch>
        </p:blipFill>
        <p:spPr bwMode="auto">
          <a:xfrm>
            <a:off x="0" y="402431"/>
            <a:ext cx="9144000" cy="6053138"/>
          </a:xfrm>
          <a:prstGeom prst="rect">
            <a:avLst/>
          </a:prstGeom>
          <a:noFill/>
          <a:ln w="9525">
            <a:noFill/>
            <a:miter lim="800000"/>
            <a:headEnd/>
            <a:tailEnd/>
          </a:ln>
        </p:spPr>
      </p:pic>
      <p:sp>
        <p:nvSpPr>
          <p:cNvPr id="72707" name="Text Box 3"/>
          <p:cNvSpPr txBox="1">
            <a:spLocks noChangeArrowheads="1"/>
          </p:cNvSpPr>
          <p:nvPr/>
        </p:nvSpPr>
        <p:spPr bwMode="auto">
          <a:xfrm>
            <a:off x="2514600" y="2438400"/>
            <a:ext cx="5562600" cy="579438"/>
          </a:xfrm>
          <a:prstGeom prst="rect">
            <a:avLst/>
          </a:prstGeom>
          <a:noFill/>
          <a:ln w="9525">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rPr>
              <a:t>Ancient shorelines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30" name="Picture 2" descr="thatsallfolks"/>
          <p:cNvPicPr>
            <a:picLocks noChangeAspect="1" noChangeArrowheads="1"/>
          </p:cNvPicPr>
          <p:nvPr/>
        </p:nvPicPr>
        <p:blipFill>
          <a:blip r:embed="rId2"/>
          <a:srcRect/>
          <a:stretch>
            <a:fillRect/>
          </a:stretch>
        </p:blipFill>
        <p:spPr bwMode="auto">
          <a:xfrm>
            <a:off x="1219200" y="685800"/>
            <a:ext cx="6781800" cy="553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2" name="Picture 4" descr="226duo"/>
          <p:cNvPicPr>
            <a:picLocks noChangeAspect="1" noChangeArrowheads="1"/>
          </p:cNvPicPr>
          <p:nvPr/>
        </p:nvPicPr>
        <p:blipFill>
          <a:blip r:embed="rId2"/>
          <a:srcRect/>
          <a:stretch>
            <a:fillRect/>
          </a:stretch>
        </p:blipFill>
        <p:spPr bwMode="auto">
          <a:xfrm>
            <a:off x="0" y="762000"/>
            <a:ext cx="9144000" cy="5360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2" descr="ir02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2" descr="assemblage"/>
          <p:cNvPicPr>
            <a:picLocks noChangeAspect="1" noChangeArrowheads="1"/>
          </p:cNvPicPr>
          <p:nvPr/>
        </p:nvPicPr>
        <p:blipFill>
          <a:blip r:embed="rId3"/>
          <a:srcRect/>
          <a:stretch>
            <a:fillRect/>
          </a:stretch>
        </p:blipFill>
        <p:spPr bwMode="auto">
          <a:xfrm>
            <a:off x="1600200" y="-523875"/>
            <a:ext cx="5924550" cy="738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4" name="Picture 2" descr="indianart"/>
          <p:cNvPicPr>
            <a:picLocks noChangeAspect="1" noChangeArrowheads="1"/>
          </p:cNvPicPr>
          <p:nvPr/>
        </p:nvPicPr>
        <p:blipFill>
          <a:blip r:embed="rId2"/>
          <a:srcRect/>
          <a:stretch>
            <a:fillRect/>
          </a:stretch>
        </p:blipFill>
        <p:spPr bwMode="auto">
          <a:xfrm>
            <a:off x="1676400" y="0"/>
            <a:ext cx="535622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8" name="Picture 3" descr="copp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2" descr="Isle Royale 07NPS"/>
          <p:cNvPicPr>
            <a:picLocks noChangeAspect="1" noChangeArrowheads="1"/>
          </p:cNvPicPr>
          <p:nvPr/>
        </p:nvPicPr>
        <p:blipFill>
          <a:blip r:embed="rId3"/>
          <a:srcRect/>
          <a:stretch>
            <a:fillRect/>
          </a:stretch>
        </p:blipFill>
        <p:spPr bwMode="auto">
          <a:xfrm>
            <a:off x="0" y="0"/>
            <a:ext cx="9144000" cy="6069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6" name="Picture 4" descr="http://content.answers.com/main/content/wp/en/2/27/IsleRoyaleMap.jpg"/>
          <p:cNvPicPr>
            <a:picLocks noChangeAspect="1" noChangeArrowheads="1"/>
          </p:cNvPicPr>
          <p:nvPr/>
        </p:nvPicPr>
        <p:blipFill>
          <a:blip r:embed="rId2"/>
          <a:srcRect/>
          <a:stretch>
            <a:fillRect/>
          </a:stretch>
        </p:blipFill>
        <p:spPr bwMode="auto">
          <a:xfrm>
            <a:off x="-3103563" y="0"/>
            <a:ext cx="15351126" cy="6858000"/>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850" name="Picture 2" descr="isle432"/>
          <p:cNvPicPr>
            <a:picLocks noChangeAspect="1" noChangeArrowheads="1"/>
          </p:cNvPicPr>
          <p:nvPr/>
        </p:nvPicPr>
        <p:blipFill>
          <a:blip r:embed="rId3"/>
          <a:srcRect/>
          <a:stretch>
            <a:fillRect/>
          </a:stretch>
        </p:blipFill>
        <p:spPr bwMode="auto">
          <a:xfrm>
            <a:off x="1447800" y="0"/>
            <a:ext cx="64928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buddha2"/>
          <p:cNvPicPr>
            <a:picLocks noChangeAspect="1" noChangeArrowheads="1"/>
          </p:cNvPicPr>
          <p:nvPr/>
        </p:nvPicPr>
        <p:blipFill>
          <a:blip r:embed="rId3"/>
          <a:srcRect/>
          <a:stretch>
            <a:fillRect/>
          </a:stretch>
        </p:blipFill>
        <p:spPr bwMode="auto">
          <a:xfrm>
            <a:off x="0" y="0"/>
            <a:ext cx="9144000" cy="6896100"/>
          </a:xfrm>
          <a:prstGeom prst="rect">
            <a:avLst/>
          </a:prstGeom>
          <a:noFill/>
          <a:ln w="9525">
            <a:noFill/>
            <a:miter lim="800000"/>
            <a:headEnd/>
            <a:tailEnd/>
          </a:ln>
        </p:spPr>
      </p:pic>
      <p:sp>
        <p:nvSpPr>
          <p:cNvPr id="38915" name="Text Box 5"/>
          <p:cNvSpPr txBox="1">
            <a:spLocks noChangeArrowheads="1"/>
          </p:cNvSpPr>
          <p:nvPr/>
        </p:nvSpPr>
        <p:spPr bwMode="auto">
          <a:xfrm>
            <a:off x="533400" y="381000"/>
            <a:ext cx="3124200" cy="1066800"/>
          </a:xfrm>
          <a:prstGeom prst="rect">
            <a:avLst/>
          </a:prstGeom>
          <a:noFill/>
          <a:ln w="9525">
            <a:noFill/>
            <a:miter lim="800000"/>
            <a:headEnd/>
            <a:tailEnd/>
          </a:ln>
        </p:spPr>
        <p:txBody>
          <a:bodyPr>
            <a:spAutoFit/>
          </a:bodyPr>
          <a:lstStyle/>
          <a:p>
            <a:pPr algn="ctr">
              <a:spcBef>
                <a:spcPct val="50000"/>
              </a:spcBef>
              <a:defRPr/>
            </a:pPr>
            <a:r>
              <a:rPr lang="en-US" dirty="0">
                <a:effectLst>
                  <a:outerShdw blurRad="38100" dist="38100" dir="2700000" algn="tl">
                    <a:srgbClr val="000000">
                      <a:alpha val="43137"/>
                    </a:srgbClr>
                  </a:outerShdw>
                </a:effectLst>
              </a:rPr>
              <a:t>Typical central Iowan feline</a:t>
            </a:r>
            <a:r>
              <a:rPr lang="en-US" dirty="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2" descr="tect-evol-keweenawan-rift"/>
          <p:cNvPicPr>
            <a:picLocks noChangeAspect="1" noChangeArrowheads="1"/>
          </p:cNvPicPr>
          <p:nvPr/>
        </p:nvPicPr>
        <p:blipFill>
          <a:blip r:embed="rId2"/>
          <a:srcRect/>
          <a:stretch>
            <a:fillRect/>
          </a:stretch>
        </p:blipFill>
        <p:spPr bwMode="auto">
          <a:xfrm>
            <a:off x="381000" y="0"/>
            <a:ext cx="8382000" cy="680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8" name="Picture 2" descr="geologic history"/>
          <p:cNvPicPr>
            <a:picLocks noChangeAspect="1" noChangeArrowheads="1"/>
          </p:cNvPicPr>
          <p:nvPr/>
        </p:nvPicPr>
        <p:blipFill>
          <a:blip r:embed="rId2"/>
          <a:srcRect/>
          <a:stretch>
            <a:fillRect/>
          </a:stretch>
        </p:blipFill>
        <p:spPr bwMode="auto">
          <a:xfrm>
            <a:off x="609600" y="0"/>
            <a:ext cx="7924800" cy="6837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22" name="Picture 2" descr="satellite"/>
          <p:cNvPicPr>
            <a:picLocks noChangeAspect="1" noChangeArrowheads="1"/>
          </p:cNvPicPr>
          <p:nvPr/>
        </p:nvPicPr>
        <p:blipFill>
          <a:blip r:embed="rId2"/>
          <a:srcRect/>
          <a:stretch>
            <a:fillRect/>
          </a:stretch>
        </p:blipFill>
        <p:spPr bwMode="auto">
          <a:xfrm>
            <a:off x="-152400" y="-20638"/>
            <a:ext cx="9296400" cy="6878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946" name="Picture 2" descr="Isle Royale shaded relief feb 1998 ISROrelief1"/>
          <p:cNvPicPr>
            <a:picLocks noChangeAspect="1" noChangeArrowheads="1"/>
          </p:cNvPicPr>
          <p:nvPr/>
        </p:nvPicPr>
        <p:blipFill>
          <a:blip r:embed="rId2"/>
          <a:srcRect l="4990" t="19759" r="9679" b="10524"/>
          <a:stretch>
            <a:fillRect/>
          </a:stretch>
        </p:blipFill>
        <p:spPr bwMode="auto">
          <a:xfrm rot="-1362605">
            <a:off x="-595313" y="1703388"/>
            <a:ext cx="10668001" cy="3306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970" name="Picture 2" descr="DCP_0045_JPG"/>
          <p:cNvPicPr>
            <a:picLocks noChangeAspect="1" noChangeArrowheads="1"/>
          </p:cNvPicPr>
          <p:nvPr/>
        </p:nvPicPr>
        <p:blipFill>
          <a:blip r:embed="rId3"/>
          <a:srcRect/>
          <a:stretch>
            <a:fillRect/>
          </a:stretch>
        </p:blipFill>
        <p:spPr bwMode="auto">
          <a:xfrm>
            <a:off x="-457200" y="0"/>
            <a:ext cx="10287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4" name="Picture 2" descr="b1309f42"/>
          <p:cNvPicPr>
            <a:picLocks noChangeAspect="1" noChangeArrowheads="1"/>
          </p:cNvPicPr>
          <p:nvPr/>
        </p:nvPicPr>
        <p:blipFill>
          <a:blip r:embed="rId2"/>
          <a:srcRect/>
          <a:stretch>
            <a:fillRect/>
          </a:stretch>
        </p:blipFill>
        <p:spPr bwMode="auto">
          <a:xfrm>
            <a:off x="1447800" y="0"/>
            <a:ext cx="61023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018" name="Picture 2" descr="rift1"/>
          <p:cNvPicPr>
            <a:picLocks noChangeAspect="1" noChangeArrowheads="1"/>
          </p:cNvPicPr>
          <p:nvPr/>
        </p:nvPicPr>
        <p:blipFill>
          <a:blip r:embed="rId2"/>
          <a:srcRect/>
          <a:stretch>
            <a:fillRect/>
          </a:stretch>
        </p:blipFill>
        <p:spPr bwMode="auto">
          <a:xfrm>
            <a:off x="0" y="533400"/>
            <a:ext cx="9144000" cy="6005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0" y="533400"/>
            <a:ext cx="9144000" cy="5622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0" y="609600"/>
            <a:ext cx="9144000" cy="5622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0" name="Picture 2" descr="profiles"/>
          <p:cNvPicPr>
            <a:picLocks noChangeAspect="1" noChangeArrowheads="1"/>
          </p:cNvPicPr>
          <p:nvPr/>
        </p:nvPicPr>
        <p:blipFill>
          <a:blip r:embed="rId2"/>
          <a:srcRect/>
          <a:stretch>
            <a:fillRect/>
          </a:stretch>
        </p:blipFill>
        <p:spPr bwMode="auto">
          <a:xfrm>
            <a:off x="0" y="0"/>
            <a:ext cx="9144000" cy="680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atpeople"/>
          <p:cNvPicPr>
            <a:picLocks noChangeAspect="1" noChangeArrowheads="1"/>
          </p:cNvPicPr>
          <p:nvPr/>
        </p:nvPicPr>
        <p:blipFill>
          <a:blip r:embed="rId3"/>
          <a:srcRect/>
          <a:stretch>
            <a:fillRect/>
          </a:stretch>
        </p:blipFill>
        <p:spPr bwMode="auto">
          <a:xfrm>
            <a:off x="1485900" y="1131888"/>
            <a:ext cx="6172200" cy="4594225"/>
          </a:xfrm>
          <a:prstGeom prst="rect">
            <a:avLst/>
          </a:prstGeom>
          <a:noFill/>
          <a:ln w="9525">
            <a:noFill/>
            <a:miter lim="800000"/>
            <a:headEnd/>
            <a:tailEnd/>
          </a:ln>
        </p:spPr>
      </p:pic>
      <p:sp>
        <p:nvSpPr>
          <p:cNvPr id="39939" name="Text Box 3"/>
          <p:cNvSpPr txBox="1">
            <a:spLocks noChangeArrowheads="1"/>
          </p:cNvSpPr>
          <p:nvPr/>
        </p:nvSpPr>
        <p:spPr bwMode="auto">
          <a:xfrm>
            <a:off x="723900" y="304800"/>
            <a:ext cx="7696200" cy="579438"/>
          </a:xfrm>
          <a:prstGeom prst="rect">
            <a:avLst/>
          </a:prstGeom>
          <a:noFill/>
          <a:ln w="9525">
            <a:noFill/>
            <a:miter lim="800000"/>
            <a:headEnd/>
            <a:tailEnd/>
          </a:ln>
        </p:spPr>
        <p:txBody>
          <a:bodyPr>
            <a:spAutoFit/>
          </a:bodyPr>
          <a:lstStyle/>
          <a:p>
            <a:pPr>
              <a:spcBef>
                <a:spcPct val="50000"/>
              </a:spcBef>
            </a:pPr>
            <a:r>
              <a:rPr lang="en-US"/>
              <a:t>Mid-Continent Gravity Anomaly Victim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0114" name="Picture 2" descr="II-B-J3-precambrian"/>
          <p:cNvPicPr>
            <a:picLocks noChangeAspect="1" noChangeArrowheads="1"/>
          </p:cNvPicPr>
          <p:nvPr/>
        </p:nvPicPr>
        <p:blipFill>
          <a:blip r:embed="rId2"/>
          <a:srcRect/>
          <a:stretch>
            <a:fillRect/>
          </a:stretch>
        </p:blipFill>
        <p:spPr bwMode="auto">
          <a:xfrm>
            <a:off x="914400" y="0"/>
            <a:ext cx="7239000" cy="6780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Picture 2" descr="keweenawanrock"/>
          <p:cNvPicPr>
            <a:picLocks noChangeAspect="1" noChangeArrowheads="1"/>
          </p:cNvPicPr>
          <p:nvPr/>
        </p:nvPicPr>
        <p:blipFill>
          <a:blip r:embed="rId2"/>
          <a:srcRect/>
          <a:stretch>
            <a:fillRect/>
          </a:stretch>
        </p:blipFill>
        <p:spPr bwMode="auto">
          <a:xfrm>
            <a:off x="1066800" y="0"/>
            <a:ext cx="7086600" cy="6846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descr="ia_mag4"/>
          <p:cNvPicPr>
            <a:picLocks noChangeAspect="1" noChangeArrowheads="1"/>
          </p:cNvPicPr>
          <p:nvPr/>
        </p:nvPicPr>
        <p:blipFill>
          <a:blip r:embed="rId3"/>
          <a:srcRect l="4167" t="4741" r="4167" b="8740"/>
          <a:stretch>
            <a:fillRect/>
          </a:stretch>
        </p:blipFill>
        <p:spPr bwMode="auto">
          <a:xfrm>
            <a:off x="609600" y="304800"/>
            <a:ext cx="8382000" cy="5562600"/>
          </a:xfrm>
          <a:prstGeom prst="rect">
            <a:avLst/>
          </a:prstGeom>
          <a:noFill/>
          <a:ln w="9525">
            <a:noFill/>
            <a:miter lim="800000"/>
            <a:headEnd/>
            <a:tailEnd/>
          </a:ln>
        </p:spPr>
      </p:pic>
      <p:sp>
        <p:nvSpPr>
          <p:cNvPr id="40963" name="Text Box 3"/>
          <p:cNvSpPr txBox="1">
            <a:spLocks noChangeArrowheads="1"/>
          </p:cNvSpPr>
          <p:nvPr/>
        </p:nvSpPr>
        <p:spPr bwMode="auto">
          <a:xfrm>
            <a:off x="609600" y="5791200"/>
            <a:ext cx="7848600" cy="579438"/>
          </a:xfrm>
          <a:prstGeom prst="rect">
            <a:avLst/>
          </a:prstGeom>
          <a:noFill/>
          <a:ln w="9525">
            <a:noFill/>
            <a:miter lim="800000"/>
            <a:headEnd/>
            <a:tailEnd/>
          </a:ln>
        </p:spPr>
        <p:txBody>
          <a:bodyPr>
            <a:spAutoFit/>
          </a:bodyPr>
          <a:lstStyle/>
          <a:p>
            <a:pPr>
              <a:spcBef>
                <a:spcPct val="50000"/>
              </a:spcBef>
            </a:pPr>
            <a:r>
              <a:rPr lang="en-US">
                <a:solidFill>
                  <a:schemeClr val="tx1"/>
                </a:solidFill>
              </a:rPr>
              <a:t>Basalt also contains a lot of magnetite.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990600" y="5791200"/>
            <a:ext cx="7086600" cy="579438"/>
          </a:xfrm>
          <a:prstGeom prst="rect">
            <a:avLst/>
          </a:prstGeom>
          <a:noFill/>
          <a:ln w="9525">
            <a:noFill/>
            <a:miter lim="800000"/>
            <a:headEnd/>
            <a:tailEnd/>
          </a:ln>
        </p:spPr>
        <p:txBody>
          <a:bodyPr>
            <a:spAutoFit/>
          </a:bodyPr>
          <a:lstStyle/>
          <a:p>
            <a:pPr>
              <a:spcBef>
                <a:spcPct val="50000"/>
              </a:spcBef>
            </a:pPr>
            <a:r>
              <a:rPr lang="en-US">
                <a:solidFill>
                  <a:schemeClr val="tx1"/>
                </a:solidFill>
              </a:rPr>
              <a:t>Basalt contains a lot of magnetite.</a:t>
            </a:r>
          </a:p>
        </p:txBody>
      </p:sp>
      <p:pic>
        <p:nvPicPr>
          <p:cNvPr id="41987" name="Picture 4" descr="ferro"/>
          <p:cNvPicPr>
            <a:picLocks noChangeAspect="1" noChangeArrowheads="1"/>
          </p:cNvPicPr>
          <p:nvPr/>
        </p:nvPicPr>
        <p:blipFill>
          <a:blip r:embed="rId3"/>
          <a:srcRect/>
          <a:stretch>
            <a:fillRect/>
          </a:stretch>
        </p:blipFill>
        <p:spPr bwMode="auto">
          <a:xfrm>
            <a:off x="2438400" y="0"/>
            <a:ext cx="3990975" cy="6858000"/>
          </a:xfrm>
          <a:prstGeom prst="rect">
            <a:avLst/>
          </a:prstGeom>
          <a:noFill/>
          <a:ln w="9525">
            <a:noFill/>
            <a:miter lim="800000"/>
            <a:headEnd/>
            <a:tailEnd/>
          </a:ln>
        </p:spPr>
      </p:pic>
      <p:sp>
        <p:nvSpPr>
          <p:cNvPr id="41988" name="AutoShape 5"/>
          <p:cNvSpPr>
            <a:spLocks noChangeArrowheads="1"/>
          </p:cNvSpPr>
          <p:nvPr/>
        </p:nvSpPr>
        <p:spPr bwMode="auto">
          <a:xfrm>
            <a:off x="5943600" y="152400"/>
            <a:ext cx="3048000" cy="1752600"/>
          </a:xfrm>
          <a:prstGeom prst="wedgeEllipseCallout">
            <a:avLst>
              <a:gd name="adj1" fmla="val -101023"/>
              <a:gd name="adj2" fmla="val 24509"/>
            </a:avLst>
          </a:prstGeom>
          <a:solidFill>
            <a:schemeClr val="bg1"/>
          </a:solidFill>
          <a:ln w="9525">
            <a:solidFill>
              <a:schemeClr val="tx1"/>
            </a:solidFill>
            <a:miter lim="800000"/>
            <a:headEnd/>
            <a:tailEnd/>
          </a:ln>
        </p:spPr>
        <p:txBody>
          <a:bodyPr/>
          <a:lstStyle/>
          <a:p>
            <a:pPr algn="ctr"/>
            <a:endParaRPr lang="en-US"/>
          </a:p>
        </p:txBody>
      </p:sp>
      <p:sp>
        <p:nvSpPr>
          <p:cNvPr id="41989" name="Text Box 6"/>
          <p:cNvSpPr txBox="1">
            <a:spLocks noChangeArrowheads="1"/>
          </p:cNvSpPr>
          <p:nvPr/>
        </p:nvSpPr>
        <p:spPr bwMode="auto">
          <a:xfrm>
            <a:off x="6096000" y="381000"/>
            <a:ext cx="2895600" cy="1200150"/>
          </a:xfrm>
          <a:prstGeom prst="rect">
            <a:avLst/>
          </a:prstGeom>
          <a:noFill/>
          <a:ln w="9525">
            <a:noFill/>
            <a:miter lim="800000"/>
            <a:headEnd/>
            <a:tailEnd/>
          </a:ln>
        </p:spPr>
        <p:txBody>
          <a:bodyPr>
            <a:spAutoFit/>
          </a:bodyPr>
          <a:lstStyle/>
          <a:p>
            <a:pPr algn="ctr">
              <a:spcBef>
                <a:spcPct val="50000"/>
              </a:spcBef>
            </a:pPr>
            <a:r>
              <a:rPr lang="en-US" sz="2400">
                <a:solidFill>
                  <a:schemeClr val="tx1"/>
                </a:solidFill>
              </a:rPr>
              <a:t>I’m not very popular with airport security.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descr="midContRift"/>
          <p:cNvPicPr>
            <a:picLocks noChangeAspect="1" noChangeArrowheads="1"/>
          </p:cNvPicPr>
          <p:nvPr/>
        </p:nvPicPr>
        <p:blipFill>
          <a:blip r:embed="rId3"/>
          <a:srcRect/>
          <a:stretch>
            <a:fillRect/>
          </a:stretch>
        </p:blipFill>
        <p:spPr bwMode="auto">
          <a:xfrm>
            <a:off x="1219200" y="0"/>
            <a:ext cx="6453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spDef>
    <a:lnDef>
      <a:spPr bwMode="auto">
        <a:solidFill>
          <a:schemeClr val="accent1"/>
        </a:solidFill>
        <a:ln w="50800" cap="flat" cmpd="sng" algn="ctr">
          <a:solidFill>
            <a:schemeClr val="bg1"/>
          </a:solidFill>
          <a:prstDash val="solid"/>
          <a:round/>
          <a:headEnd type="none" w="med" len="med"/>
          <a:tailEnd type="triangle" w="med" len="lg"/>
        </a:ln>
        <a:effectLst>
          <a:outerShdw blurRad="50800" dist="38100" dir="2700000" algn="tl" rotWithShape="0">
            <a:prstClr val="black">
              <a:alpha val="40000"/>
            </a:prstClr>
          </a:outerShdw>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1981</TotalTime>
  <Words>965</Words>
  <Application>Microsoft Office PowerPoint</Application>
  <PresentationFormat>On-screen Show (4:3)</PresentationFormat>
  <Paragraphs>99</Paragraphs>
  <Slides>61</Slides>
  <Notes>44</Notes>
  <HiddenSlides>21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33</cp:revision>
  <dcterms:created xsi:type="dcterms:W3CDTF">2005-02-13T06:27:48Z</dcterms:created>
  <dcterms:modified xsi:type="dcterms:W3CDTF">2008-08-15T02:06:04Z</dcterms:modified>
</cp:coreProperties>
</file>